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306" r:id="rId2"/>
    <p:sldId id="259" r:id="rId3"/>
    <p:sldId id="419" r:id="rId4"/>
    <p:sldId id="444" r:id="rId5"/>
    <p:sldId id="423" r:id="rId6"/>
    <p:sldId id="424" r:id="rId7"/>
    <p:sldId id="433" r:id="rId8"/>
    <p:sldId id="434" r:id="rId9"/>
    <p:sldId id="435" r:id="rId10"/>
    <p:sldId id="440" r:id="rId11"/>
    <p:sldId id="396" r:id="rId12"/>
    <p:sldId id="441" r:id="rId13"/>
    <p:sldId id="393" r:id="rId14"/>
    <p:sldId id="402" r:id="rId15"/>
    <p:sldId id="431" r:id="rId16"/>
    <p:sldId id="417" r:id="rId17"/>
    <p:sldId id="438" r:id="rId18"/>
    <p:sldId id="425" r:id="rId19"/>
    <p:sldId id="442" r:id="rId20"/>
    <p:sldId id="439" r:id="rId21"/>
    <p:sldId id="430" r:id="rId22"/>
    <p:sldId id="411" r:id="rId23"/>
    <p:sldId id="270" r:id="rId24"/>
    <p:sldId id="274" r:id="rId25"/>
    <p:sldId id="280" r:id="rId26"/>
    <p:sldId id="289" r:id="rId27"/>
    <p:sldId id="296" r:id="rId28"/>
    <p:sldId id="404" r:id="rId29"/>
    <p:sldId id="432" r:id="rId30"/>
    <p:sldId id="412" r:id="rId31"/>
    <p:sldId id="427" r:id="rId32"/>
    <p:sldId id="428" r:id="rId33"/>
    <p:sldId id="437" r:id="rId34"/>
    <p:sldId id="429" r:id="rId35"/>
    <p:sldId id="413" r:id="rId36"/>
    <p:sldId id="443" r:id="rId37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2F1DB-FB80-4D4B-8FE8-54BD34846047}" v="60" dt="2025-09-20T19:47:32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4"/>
    <p:restoredTop sz="94429"/>
  </p:normalViewPr>
  <p:slideViewPr>
    <p:cSldViewPr>
      <p:cViewPr varScale="1">
        <p:scale>
          <a:sx n="174" d="100"/>
          <a:sy n="174" d="100"/>
        </p:scale>
        <p:origin x="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DC1DB158-BAB1-5930-B714-AEF472873853}"/>
    <pc:docChg chg="modSld">
      <pc:chgData name="Colon, Jeffrey M." userId="615143b1-cdee-493d-9a9d-1565ce8666d9" providerId="ADAL" clId="{DC1DB158-BAB1-5930-B714-AEF472873853}" dt="2025-10-01T16:17:39.388" v="1" actId="732"/>
      <pc:docMkLst>
        <pc:docMk/>
      </pc:docMkLst>
      <pc:sldChg chg="modSp mod">
        <pc:chgData name="Colon, Jeffrey M." userId="615143b1-cdee-493d-9a9d-1565ce8666d9" providerId="ADAL" clId="{DC1DB158-BAB1-5930-B714-AEF472873853}" dt="2025-10-01T16:16:32.018" v="0" actId="108"/>
        <pc:sldMkLst>
          <pc:docMk/>
          <pc:sldMk cId="0" sldId="402"/>
        </pc:sldMkLst>
        <pc:spChg chg="mod">
          <ac:chgData name="Colon, Jeffrey M." userId="615143b1-cdee-493d-9a9d-1565ce8666d9" providerId="ADAL" clId="{DC1DB158-BAB1-5930-B714-AEF472873853}" dt="2025-10-01T16:16:32.018" v="0" actId="108"/>
          <ac:spMkLst>
            <pc:docMk/>
            <pc:sldMk cId="0" sldId="402"/>
            <ac:spMk id="30780" creationId="{00000000-0000-0000-0000-000000000000}"/>
          </ac:spMkLst>
        </pc:spChg>
      </pc:sldChg>
      <pc:sldChg chg="modSp mod">
        <pc:chgData name="Colon, Jeffrey M." userId="615143b1-cdee-493d-9a9d-1565ce8666d9" providerId="ADAL" clId="{DC1DB158-BAB1-5930-B714-AEF472873853}" dt="2025-10-01T16:17:39.388" v="1" actId="732"/>
        <pc:sldMkLst>
          <pc:docMk/>
          <pc:sldMk cId="795623375" sldId="417"/>
        </pc:sldMkLst>
        <pc:picChg chg="mod modCrop">
          <ac:chgData name="Colon, Jeffrey M." userId="615143b1-cdee-493d-9a9d-1565ce8666d9" providerId="ADAL" clId="{DC1DB158-BAB1-5930-B714-AEF472873853}" dt="2025-10-01T16:17:39.388" v="1" actId="732"/>
          <ac:picMkLst>
            <pc:docMk/>
            <pc:sldMk cId="795623375" sldId="417"/>
            <ac:picMk id="6" creationId="{057E5E66-7B74-B094-4AB4-6211F7FA68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63-3D7B-3E88-039C-04822701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1EC8C-A3AF-0A6F-EB2E-F5A830F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DFBE7-0122-D54C-5E35-B6AA941D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38F41-48DE-4F02-436A-ABF027A77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8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9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11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13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CF_Ch7_HistRet_25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2025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10-YR Bond Returns  (1900-2024)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F18AB-5A88-654E-39C5-4EE21A43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9" y="619684"/>
            <a:ext cx="8458200" cy="56387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098DCC-F05F-0519-4179-9F2133C94133}"/>
              </a:ext>
            </a:extLst>
          </p:cNvPr>
          <p:cNvCxnSpPr>
            <a:cxnSpLocks/>
          </p:cNvCxnSpPr>
          <p:nvPr/>
        </p:nvCxnSpPr>
        <p:spPr>
          <a:xfrm flipH="1">
            <a:off x="2941320" y="2001689"/>
            <a:ext cx="951411" cy="16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71A193-B346-4634-5A18-342395867393}"/>
              </a:ext>
            </a:extLst>
          </p:cNvPr>
          <p:cNvSpPr txBox="1"/>
          <p:nvPr/>
        </p:nvSpPr>
        <p:spPr>
          <a:xfrm>
            <a:off x="3892731" y="1817023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4.72%</a:t>
            </a:r>
          </a:p>
        </p:txBody>
      </p:sp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 Return (1900-2024)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8124E-1052-9B0B-3A05-BB0C8FBD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153400" cy="52578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568F23-B2C8-71ED-2417-6A3CBA3EDB72}"/>
              </a:ext>
            </a:extLst>
          </p:cNvPr>
          <p:cNvCxnSpPr>
            <a:cxnSpLocks/>
          </p:cNvCxnSpPr>
          <p:nvPr/>
        </p:nvCxnSpPr>
        <p:spPr>
          <a:xfrm flipH="1">
            <a:off x="2629989" y="2318266"/>
            <a:ext cx="951411" cy="16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8297E-3271-A3C8-7956-CA81079992D6}"/>
              </a:ext>
            </a:extLst>
          </p:cNvPr>
          <p:cNvSpPr txBox="1"/>
          <p:nvPr/>
        </p:nvSpPr>
        <p:spPr>
          <a:xfrm>
            <a:off x="3581400" y="2133600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3.66%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Returns of US Stocks, Bonds, and T-Bills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91582-EB49-164C-641F-26A27A82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458200" cy="5562600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80D5E845-2E07-B548-5866-A0FBFA477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322" y="1342699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14AA07D3-2230-2DF1-3E9C-C7607A1CA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322" y="1896583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B8A34FED-D29F-9BC4-B2F3-3EEDE506B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405238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185164A0-01FA-EA55-345C-5E0661E06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092" y="1369183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20FBE587-D25E-58AC-4572-1F4DA00DA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092" y="1870002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1D448EFA-BBAE-4105-B0F4-FF7180C25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3013" y="2352077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4556760" y="-2725459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4556760" y="-2297098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4556760" y="-1947770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5388237" y="-2737505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1900-2024 (Mean = 11.68%)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5394960" y="-2348735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1975-2024 (Mean = 13.81%)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5394960" y="-1986133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2015-2024 (Mean = 14.11%)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685800"/>
            <a:ext cx="8535604" cy="5664343"/>
          </a:xfrm>
          <a:prstGeom prst="rect">
            <a:avLst/>
          </a:prstGeom>
        </p:spPr>
      </p:pic>
      <p:sp>
        <p:nvSpPr>
          <p:cNvPr id="3" name="Text Box 15">
            <a:extLst>
              <a:ext uri="{FF2B5EF4-FFF2-40B4-BE49-F238E27FC236}">
                <a16:creationId xmlns:a16="http://schemas.microsoft.com/office/drawing/2014/main" id="{5269341F-6D53-43E3-1E76-FC73773FF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013274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8E689F06-3C2D-E8AD-4A59-91919C20C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41635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D4E420F0-CF3C-EF98-F07B-CC3F7131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790963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C2CCD72F-CE56-AE5A-DE78-A4B62B30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677" y="1001228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1900-2024 (Mean = 11.68%) 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7AFAA18D-3DC1-3A74-AB49-B544D2FAE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389998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1975-2024 (Mean = 13.81%)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0D660878-B904-A9ED-39E7-057052970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752600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2015-2024 (Mean = 14.11%)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Annual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14970"/>
              </p:ext>
            </p:extLst>
          </p:nvPr>
        </p:nvGraphicFramePr>
        <p:xfrm>
          <a:off x="1143000" y="762001"/>
          <a:ext cx="7093268" cy="534778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73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61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1928-2024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1975-2024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621"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1" i="0" u="sng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1928-2024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9.94%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1974-2024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9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368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Calibri"/>
              </a:rPr>
              <a:t>Damodaran</a:t>
            </a:r>
            <a:endParaRPr lang="en-US" sz="900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(1980 - 2025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9" name="Content Placeholder 8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7E2FD8C5-6CD7-C7C4-D8EF-15A8FD1BD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49186"/>
            <a:ext cx="8458200" cy="5580265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057E5E66-7B74-B094-4AB4-6211F7FA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59"/>
          <a:stretch>
            <a:fillRect/>
          </a:stretch>
        </p:blipFill>
        <p:spPr>
          <a:xfrm>
            <a:off x="411262" y="647992"/>
            <a:ext cx="8430986" cy="52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 Market Total Returns: Rolling Periods (1872 –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7DB48A2E-A10F-3226-C5ED-9DDBA56D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6254"/>
            <a:ext cx="8458200" cy="55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2010 – 2025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2" name="Picture 1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5992E62B-3B18-7B4A-352C-F0188517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4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stock market performance&#10;&#10;Description automatically generated with medium confidence">
            <a:extLst>
              <a:ext uri="{FF2B5EF4-FFF2-40B4-BE49-F238E27FC236}">
                <a16:creationId xmlns:a16="http://schemas.microsoft.com/office/drawing/2014/main" id="{07CA8194-0EAA-6AC3-EFF6-1F40905A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64C00-F9E8-D92A-DA6F-34BF0A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Stocks beat bonds, but not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B545-DC38-0DAC-F10A-8E8C371E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7030-BB9D-4254-D65C-DC2F332A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9C2E-AC08-9CCE-6F38-DA6014FE0456}"/>
              </a:ext>
            </a:extLst>
          </p:cNvPr>
          <p:cNvSpPr txBox="1"/>
          <p:nvPr/>
        </p:nvSpPr>
        <p:spPr>
          <a:xfrm>
            <a:off x="5802290" y="6185313"/>
            <a:ext cx="3252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/>
                <a:latin typeface="OpenSans"/>
              </a:rPr>
              <a:t>McQuarrie</a:t>
            </a:r>
            <a:r>
              <a:rPr lang="en-US" sz="800" b="1" dirty="0">
                <a:effectLst/>
                <a:latin typeface="OpenSans"/>
              </a:rPr>
              <a:t> </a:t>
            </a:r>
            <a:r>
              <a:rPr lang="en-US" sz="800" i="1" dirty="0">
                <a:effectLst/>
                <a:latin typeface="OpenSans"/>
              </a:rPr>
              <a:t>Stocks for the Long Run? Sometimes Yes, Sometimes No </a:t>
            </a:r>
            <a:r>
              <a:rPr lang="en-US" sz="800" dirty="0">
                <a:effectLst/>
                <a:latin typeface="OpenSans"/>
              </a:rPr>
              <a:t>(2023)</a:t>
            </a:r>
            <a:r>
              <a:rPr lang="en-US" sz="800" i="1" dirty="0">
                <a:effectLst/>
                <a:latin typeface="OpenSans"/>
              </a:rPr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714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7" name="Picture 6" descr="A diagram of different types of industry&#10;&#10;AI-generated content may be incorrect.">
            <a:extLst>
              <a:ext uri="{FF2B5EF4-FFF2-40B4-BE49-F238E27FC236}">
                <a16:creationId xmlns:a16="http://schemas.microsoft.com/office/drawing/2014/main" id="{EBFEC240-BE34-FB5F-E790-386E4EE5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603634"/>
            <a:ext cx="6400799" cy="57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COST-SP500 (Sept 2025, past 2 years)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4DCA0B33-C30F-B8FC-A119-842E154B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" r="1"/>
          <a:stretch>
            <a:fillRect/>
          </a:stretch>
        </p:blipFill>
        <p:spPr>
          <a:xfrm>
            <a:off x="762000" y="829621"/>
            <a:ext cx="7599467" cy="52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E0446244-7AEF-C717-7846-AAE5224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50" dirty="0"/>
              <a:t>Investment Companies</a:t>
            </a:r>
          </a:p>
          <a:p>
            <a:pPr lvl="1"/>
            <a:r>
              <a:rPr lang="en-US" sz="2000" dirty="0"/>
              <a:t>Open-end Mutual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 Investment Companies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7" name="Picture 6" descr="A graph with red blue and yellow lines&#10;&#10;AI-generated content may be incorrect.">
            <a:extLst>
              <a:ext uri="{FF2B5EF4-FFF2-40B4-BE49-F238E27FC236}">
                <a16:creationId xmlns:a16="http://schemas.microsoft.com/office/drawing/2014/main" id="{E9445F3C-A348-C1EA-B4F2-C7EA92F1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8" y="581522"/>
            <a:ext cx="8445500" cy="224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1572-29EE-CED8-D577-359D2026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" y="2827601"/>
            <a:ext cx="8325104" cy="753799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56E7E0BA-2581-6CCB-E619-75525DD3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2" y="3755861"/>
            <a:ext cx="2895600" cy="2512166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3C0EDAFC-F831-2AC4-E8B8-B0D8C0703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71830"/>
            <a:ext cx="3165348" cy="22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shot of a white and black screen&#10;&#10;AI-generated content may be incorrect.">
            <a:extLst>
              <a:ext uri="{FF2B5EF4-FFF2-40B4-BE49-F238E27FC236}">
                <a16:creationId xmlns:a16="http://schemas.microsoft.com/office/drawing/2014/main" id="{6474D30D-D110-794B-7F6E-DC962BA2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50893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89F7E-0382-E508-289A-8A414ABC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benefit (DB) vs. Defined contribution (DC) plans</a:t>
            </a:r>
          </a:p>
          <a:p>
            <a:endParaRPr lang="en-US" dirty="0"/>
          </a:p>
          <a:p>
            <a:r>
              <a:rPr lang="en-US" i="1" dirty="0"/>
              <a:t>Fiduciary duties </a:t>
            </a:r>
            <a:r>
              <a:rPr lang="en-US" dirty="0"/>
              <a:t>apply to apply to plan trustees, administrators, and investment committee</a:t>
            </a:r>
          </a:p>
          <a:p>
            <a:pPr lvl="1"/>
            <a:r>
              <a:rPr lang="en-US" dirty="0"/>
              <a:t>Duty to act prudently—importance of process</a:t>
            </a:r>
          </a:p>
          <a:p>
            <a:pPr lvl="2"/>
            <a:r>
              <a:rPr lang="en-US" dirty="0"/>
              <a:t>Investment selection &amp; continuing monitoring</a:t>
            </a:r>
          </a:p>
          <a:p>
            <a:pPr lvl="1"/>
            <a:r>
              <a:rPr lang="en-US" dirty="0"/>
              <a:t>Duty to diversify plan assets</a:t>
            </a:r>
          </a:p>
          <a:p>
            <a:pPr lvl="2"/>
            <a:r>
              <a:rPr lang="en-US" dirty="0"/>
              <a:t>Exception for participant-directed plans (401(k)) and Qualified Default Investment Alternative (QDIA)</a:t>
            </a:r>
          </a:p>
          <a:p>
            <a:pPr lvl="1"/>
            <a:r>
              <a:rPr lang="en-US" dirty="0"/>
              <a:t>Duty to pay only </a:t>
            </a:r>
            <a:r>
              <a:rPr lang="en-US" b="1" i="1" dirty="0"/>
              <a:t>reasonable</a:t>
            </a:r>
            <a:r>
              <a:rPr lang="en-US" dirty="0"/>
              <a:t> plan expenses</a:t>
            </a:r>
          </a:p>
          <a:p>
            <a:pPr marL="0" indent="0">
              <a:buNone/>
            </a:pPr>
            <a:endParaRPr lang="en-US" sz="1950" dirty="0"/>
          </a:p>
          <a:p>
            <a:r>
              <a:rPr lang="en-US" sz="1950" b="1" dirty="0"/>
              <a:t>Personal</a:t>
            </a:r>
            <a:r>
              <a:rPr lang="en-US" sz="1950" dirty="0"/>
              <a:t> liability for breaches of fiduciary duty</a:t>
            </a:r>
          </a:p>
          <a:p>
            <a:endParaRPr lang="en-US" sz="1950" dirty="0"/>
          </a:p>
          <a:p>
            <a:r>
              <a:rPr lang="en-US" sz="1950" dirty="0"/>
              <a:t>Excessive fee litigation</a:t>
            </a:r>
          </a:p>
          <a:p>
            <a:pPr lvl="1"/>
            <a:r>
              <a:rPr lang="en-US" sz="1800" dirty="0"/>
              <a:t>Recordkeeping fees (% of AUM or fixed fee per capita)</a:t>
            </a:r>
          </a:p>
          <a:p>
            <a:pPr lvl="1"/>
            <a:r>
              <a:rPr lang="en-US" sz="1800" dirty="0"/>
              <a:t>Fund fees (retail vs. institutional classes)</a:t>
            </a:r>
          </a:p>
          <a:p>
            <a:pPr lvl="1"/>
            <a:r>
              <a:rPr lang="en-US" sz="1800" dirty="0"/>
              <a:t>Confusing menu choices (brokerage windows)</a:t>
            </a:r>
          </a:p>
          <a:p>
            <a:pPr lvl="1"/>
            <a:r>
              <a:rPr lang="en-US" sz="1800" i="1" dirty="0"/>
              <a:t>Hughes v. Northwestern</a:t>
            </a:r>
          </a:p>
          <a:p>
            <a:pPr lvl="2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7D6FB-9FDA-1AB6-737F-7A28F97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Retirement Income Security Act (ERISA, 1974)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7A6E8-1C79-E815-0765-1F565AFE6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203B-9CB0-4340-BC40-6D1BD07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568A9-70B5-C9A6-7CEA-41A90D4B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CD64A-FA9B-F229-EFD9-552DF2BA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Value of an Investment of $1 (</a:t>
            </a:r>
            <a:r>
              <a:rPr lang="en-US" i="1" dirty="0">
                <a:ea typeface="ＭＳ Ｐゴシック" charset="0"/>
                <a:cs typeface="ＭＳ Ｐゴシック" charset="0"/>
              </a:rPr>
              <a:t>after taxes</a:t>
            </a:r>
            <a:r>
              <a:rPr lang="en-US" dirty="0">
                <a:ea typeface="ＭＳ Ｐゴシック" charset="0"/>
                <a:cs typeface="ＭＳ Ｐゴシック" charset="0"/>
              </a:rPr>
              <a:t>)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DDD48-DD41-472B-5DA6-445AB9E91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9FD6-B3E5-A0BB-8BBF-CFA4D660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 descr="A graph of growth of stocks&#10;&#10;AI-generated content may be incorrect.">
            <a:extLst>
              <a:ext uri="{FF2B5EF4-FFF2-40B4-BE49-F238E27FC236}">
                <a16:creationId xmlns:a16="http://schemas.microsoft.com/office/drawing/2014/main" id="{8098B8B9-600B-F1F4-A637-D187B1D5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8" y="609600"/>
            <a:ext cx="845361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BB52651-E8B1-30B0-54F4-E2EFAE28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" y="609600"/>
            <a:ext cx="846829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 Returns 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BE787-2B15-6F0D-8AA7-7074B01C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3399"/>
            <a:ext cx="8458200" cy="57619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26F2C7-6B93-D470-E1EF-109999265206}"/>
              </a:ext>
            </a:extLst>
          </p:cNvPr>
          <p:cNvSpPr/>
          <p:nvPr/>
        </p:nvSpPr>
        <p:spPr>
          <a:xfrm>
            <a:off x="228600" y="562689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 (10-yr) Returns 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1BF63-5EF7-DC52-E34B-B5775CEB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" y="617620"/>
            <a:ext cx="8532876" cy="57069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174772B-47D3-AD93-113D-F3E052804E96}"/>
              </a:ext>
            </a:extLst>
          </p:cNvPr>
          <p:cNvSpPr/>
          <p:nvPr/>
        </p:nvSpPr>
        <p:spPr>
          <a:xfrm>
            <a:off x="301752" y="960436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 Returns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9364A-E027-06B8-3ABA-5A891B2E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 Returns (1900-2024)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CFC9F-5E69-1B91-509B-9AEC6386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2EB82-E305-5D52-BEEA-FAB195430D38}"/>
              </a:ext>
            </a:extLst>
          </p:cNvPr>
          <p:cNvSpPr txBox="1"/>
          <p:nvPr/>
        </p:nvSpPr>
        <p:spPr>
          <a:xfrm>
            <a:off x="5715000" y="1066800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11.68%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6737C4-17C9-1AF2-894B-177F4FD767C2}"/>
              </a:ext>
            </a:extLst>
          </p:cNvPr>
          <p:cNvCxnSpPr/>
          <p:nvPr/>
        </p:nvCxnSpPr>
        <p:spPr>
          <a:xfrm flipH="1">
            <a:off x="4724400" y="1219200"/>
            <a:ext cx="91440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29023</TotalTime>
  <Words>1383</Words>
  <Application>Microsoft Macintosh PowerPoint</Application>
  <PresentationFormat>On-screen Show (4:3)</PresentationFormat>
  <Paragraphs>313</Paragraphs>
  <Slides>36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ＭＳ Ｐゴシック</vt:lpstr>
      <vt:lpstr>NSimSun</vt:lpstr>
      <vt:lpstr>Arial</vt:lpstr>
      <vt:lpstr>Calibri</vt:lpstr>
      <vt:lpstr>Calibri Regular</vt:lpstr>
      <vt:lpstr>Courier New</vt:lpstr>
      <vt:lpstr>OpenSans</vt:lpstr>
      <vt:lpstr>Times New Roman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2024 (U.S.)</vt:lpstr>
      <vt:lpstr>Value of an Investment of $1 (after taxes) in 1926 Through 2024 (U.S.)</vt:lpstr>
      <vt:lpstr>Real (after inflation &amp; taxes) Value of an Investment of $1 in 1926 Through 2024 (U.S.)</vt:lpstr>
      <vt:lpstr>Time Series: US Stock Returns  (1900-2024)</vt:lpstr>
      <vt:lpstr>Time Series: US Bond (10-yr) Returns  (1900-2024)</vt:lpstr>
      <vt:lpstr>Time Series: T-Bill Returns (1900-2024)</vt:lpstr>
      <vt:lpstr>Histogram:  US Stock Returns (1900-2024) </vt:lpstr>
      <vt:lpstr>Histogram:  US 10-YR Bond Returns  (1900-2024) </vt:lpstr>
      <vt:lpstr>Histogram:  T-Bill Return (1900-2024) </vt:lpstr>
      <vt:lpstr>Histogram: Returns of US Stocks, Bonds, and T-Bills (1900-2024)</vt:lpstr>
      <vt:lpstr>U.S. Equity Nominal Returns </vt:lpstr>
      <vt:lpstr>Annual Nominal Returns: SP500, T-Bills, T-Bonds</vt:lpstr>
      <vt:lpstr>The Ride Can be Rough (1980 - 2025 3Q)</vt:lpstr>
      <vt:lpstr>Reduction of Risk Over Time: 1950-2024</vt:lpstr>
      <vt:lpstr>US Stock Market Total Returns: Rolling Periods (1872 – 2024)</vt:lpstr>
      <vt:lpstr>Asset-Class Winners &amp; Losers: 2010 – 2025 (3rdQ)</vt:lpstr>
      <vt:lpstr> Stocks beat bonds, but not always</vt:lpstr>
      <vt:lpstr>World Stock Markets: 1899 vs. 2024</vt:lpstr>
      <vt:lpstr>Industry Weighting in the US: 1900 and 2025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COST-SP500 (Sept 2025, past 2 years)</vt:lpstr>
      <vt:lpstr>Public Investment Companies</vt:lpstr>
      <vt:lpstr>Open-End Mutual Fund</vt:lpstr>
      <vt:lpstr>Open-End Mutual Fund: VTSAX</vt:lpstr>
      <vt:lpstr>Open-End Mutual Fund: VTSAX</vt:lpstr>
      <vt:lpstr>Exchanged Traded Funds (ETFs)</vt:lpstr>
      <vt:lpstr>Shorting</vt:lpstr>
      <vt:lpstr>Employee Retirement Income Security Act (ERISA, 1974)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Colon, Jeffrey M.</cp:lastModifiedBy>
  <cp:revision>489</cp:revision>
  <cp:lastPrinted>2021-09-28T16:26:31Z</cp:lastPrinted>
  <dcterms:created xsi:type="dcterms:W3CDTF">2011-02-19T12:46:58Z</dcterms:created>
  <dcterms:modified xsi:type="dcterms:W3CDTF">2025-10-01T16:17:42Z</dcterms:modified>
</cp:coreProperties>
</file>